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4"/>
  </p:notesMasterIdLst>
  <p:sldIdLst>
    <p:sldId id="258" r:id="rId2"/>
    <p:sldId id="271" r:id="rId3"/>
    <p:sldId id="272" r:id="rId4"/>
    <p:sldId id="273" r:id="rId5"/>
    <p:sldId id="257" r:id="rId6"/>
    <p:sldId id="261" r:id="rId7"/>
    <p:sldId id="264" r:id="rId8"/>
    <p:sldId id="262" r:id="rId9"/>
    <p:sldId id="268" r:id="rId10"/>
    <p:sldId id="267" r:id="rId11"/>
    <p:sldId id="266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94" autoAdjust="0"/>
    <p:restoredTop sz="73946" autoAdjust="0"/>
  </p:normalViewPr>
  <p:slideViewPr>
    <p:cSldViewPr snapToGrid="0" showGuides="1">
      <p:cViewPr varScale="1">
        <p:scale>
          <a:sx n="124" d="100"/>
          <a:sy n="124" d="100"/>
        </p:scale>
        <p:origin x="2176" y="168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Today, we'll embark on a journey through the cutting-edge realm of Multi-Agent Systems (MAS) and their transformative impact on software development. Our focus will be on understanding the core principles of MAS and showcasing a demonstration of MAS-driven code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8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</a:t>
            </a: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It learns from data, adapts to new scenarios, and operates independently</a:t>
            </a:r>
          </a:p>
          <a:p>
            <a:pPr algn="l"/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Characteristics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improve over time through data analysis and feedback, enhancing their decision-making and performance."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Autonomy: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"Equipped with the ability to make independent decisions, AI agents operate without the need for constant human guidance."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Adaptability: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"They can adjust their actions and strategies in response to changing environments or objectives."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Collaborative Intelligence: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can work together with other agents, sharing knowledge and tasks to achieve complex goals."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Types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Reactive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Operate based on current perceptions without considering the past or future implications.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Deliberative/Goal-Based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Plan and make decisions based on desired outcomes, often employing complex algorithms to forecast future states.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Utility-Based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Make decisions to maximize a certain utility function, which evaluates the success of an outcome.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Continuously improve their performance by learning from their environment and past actions, often through techniques like machine learning and deep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 Strength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Complex Problem Solving: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"Together, multiple AI agents can tackle intricate problems more efficiently by dividing and conquering."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Increased Efficiency: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"Collaborative efforts lead to faster solutions and innovations, as agents share workloads and insights."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Resilience in Numbers: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 collective of AI agents brings robustness to systems, ensuring stability even if individual agents face errors or disruptions."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Advantages Over Single Agent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Scalability: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"MAS can expand more easily to accommodate larger or more complex tasks, adapting to the demand seamlessly."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Diverse Skillsets: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with different specialties can address varied aspects of a problem, leading to well-rounded and thorough solutions."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Enhanced 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in a MAS can learn from one another’s experiences, constantly evolving and optimizing collective strategies."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8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A57-C1BE-632D-C599-024C9C94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D8BF-E570-685A-2499-DBE53FC5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6684-ADBD-8A1B-0A14-727EE43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C55AF-7ABC-4048-8F26-EDF28740411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B7CC-CE8A-EAD0-6D36-224D69E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0C2B-A45B-158C-B9BF-EB4F678E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wg8W4lifPk1Ie827rXxSWY9wohNrfsD/view?usp=drive_li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gif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MLKC9usK-rVZv42exuPgRV398hIHAfcZ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agents for autonomous labs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7347856" y="3362961"/>
            <a:ext cx="1796143" cy="685800"/>
          </a:xfrm>
        </p:spPr>
        <p:txBody>
          <a:bodyPr/>
          <a:lstStyle/>
          <a:p>
            <a:r>
              <a:rPr lang="en-US" dirty="0"/>
              <a:t>Brian Hsu</a:t>
            </a:r>
          </a:p>
          <a:p>
            <a:r>
              <a:rPr lang="en-US" dirty="0"/>
              <a:t>Priyanka </a:t>
            </a:r>
            <a:r>
              <a:rPr lang="en-US" dirty="0" err="1"/>
              <a:t>Setty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F30C0-3D13-7A14-DE88-8DEDD1D5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332993"/>
            <a:ext cx="3373565" cy="18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4299-8248-2541-FAE5-2E173F9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51058"/>
            <a:ext cx="8372901" cy="621711"/>
          </a:xfrm>
        </p:spPr>
        <p:txBody>
          <a:bodyPr/>
          <a:lstStyle/>
          <a:p>
            <a:r>
              <a:rPr lang="en-US" dirty="0"/>
              <a:t>Example of what we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7627-6CA6-745C-AE22-7668A99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33748"/>
            <a:ext cx="8372901" cy="2277461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Langchain</a:t>
            </a:r>
            <a:r>
              <a:rPr lang="en-US" dirty="0"/>
              <a:t> agents to generate/evaluate code (</a:t>
            </a:r>
            <a:r>
              <a:rPr lang="en-US" dirty="0" err="1"/>
              <a:t>yaml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format)</a:t>
            </a:r>
          </a:p>
          <a:p>
            <a:r>
              <a:rPr lang="en-US" dirty="0"/>
              <a:t>Communicates with different robots via code payload</a:t>
            </a:r>
          </a:p>
          <a:p>
            <a:r>
              <a:rPr lang="en-US" dirty="0">
                <a:hlinkClick r:id="rId3"/>
              </a:rPr>
              <a:t>https://drive.google.com/file/d/19wg8W4lifPk1Ie827rXxSWY9wohNrfsD/view?usp=drive_link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31B8-1D46-D164-82B6-F66C54B4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09E3CB-0B88-B833-4F21-5B8DF6EA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723" y="2111971"/>
            <a:ext cx="2461501" cy="23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4C9B0-71AB-B5C3-466F-83C8F086684D}"/>
              </a:ext>
            </a:extLst>
          </p:cNvPr>
          <p:cNvCxnSpPr>
            <a:cxnSpLocks/>
          </p:cNvCxnSpPr>
          <p:nvPr/>
        </p:nvCxnSpPr>
        <p:spPr>
          <a:xfrm>
            <a:off x="5467187" y="3199595"/>
            <a:ext cx="7609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C31C8-DBB9-69C8-BF8A-B70BF2F76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08"/>
          <a:stretch/>
        </p:blipFill>
        <p:spPr>
          <a:xfrm>
            <a:off x="468975" y="2437505"/>
            <a:ext cx="4674525" cy="15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2CCB-E0F5-301D-5413-34B4912A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08" y="26906"/>
            <a:ext cx="3774571" cy="565781"/>
          </a:xfrm>
        </p:spPr>
        <p:txBody>
          <a:bodyPr/>
          <a:lstStyle/>
          <a:p>
            <a:r>
              <a:rPr lang="en-US" dirty="0"/>
              <a:t>System of Agents</a:t>
            </a:r>
          </a:p>
        </p:txBody>
      </p:sp>
      <p:pic>
        <p:nvPicPr>
          <p:cNvPr id="4" name="Picture 4" descr="Doctor Steve | Nova Skin">
            <a:extLst>
              <a:ext uri="{FF2B5EF4-FFF2-40B4-BE49-F238E27FC236}">
                <a16:creationId xmlns:a16="http://schemas.microsoft.com/office/drawing/2014/main" id="{DBFF9740-2416-5455-EB0A-B43D0189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8" y="1318017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BF2E2-0E99-B0BB-4258-AEF74801657D}"/>
              </a:ext>
            </a:extLst>
          </p:cNvPr>
          <p:cNvCxnSpPr>
            <a:cxnSpLocks/>
          </p:cNvCxnSpPr>
          <p:nvPr/>
        </p:nvCxnSpPr>
        <p:spPr>
          <a:xfrm>
            <a:off x="1881379" y="1833260"/>
            <a:ext cx="75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0DD25-0487-839F-EFF1-4F1715AE14CF}"/>
              </a:ext>
            </a:extLst>
          </p:cNvPr>
          <p:cNvCxnSpPr>
            <a:cxnSpLocks/>
          </p:cNvCxnSpPr>
          <p:nvPr/>
        </p:nvCxnSpPr>
        <p:spPr>
          <a:xfrm>
            <a:off x="4029186" y="2694750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F420D-7C34-C29A-D798-B11EEB47590F}"/>
              </a:ext>
            </a:extLst>
          </p:cNvPr>
          <p:cNvCxnSpPr>
            <a:cxnSpLocks/>
          </p:cNvCxnSpPr>
          <p:nvPr/>
        </p:nvCxnSpPr>
        <p:spPr>
          <a:xfrm flipV="1">
            <a:off x="4219408" y="2689455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F60E0-6F53-09EC-25D9-5EC866B6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35" y="3611768"/>
            <a:ext cx="2292229" cy="1289379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7BDE2D1-100C-42FC-5E50-AA79E0A3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81" y="1219948"/>
            <a:ext cx="3167846" cy="1336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11B1D9-295A-922A-21EA-41CEE4684C82}"/>
              </a:ext>
            </a:extLst>
          </p:cNvPr>
          <p:cNvSpPr txBox="1"/>
          <p:nvPr/>
        </p:nvSpPr>
        <p:spPr>
          <a:xfrm>
            <a:off x="3236982" y="2833045"/>
            <a:ext cx="784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18718-A238-5E68-00F0-F96A92DD1AC3}"/>
              </a:ext>
            </a:extLst>
          </p:cNvPr>
          <p:cNvSpPr txBox="1"/>
          <p:nvPr/>
        </p:nvSpPr>
        <p:spPr>
          <a:xfrm>
            <a:off x="4247338" y="2810757"/>
            <a:ext cx="1027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Execution Error</a:t>
            </a:r>
          </a:p>
        </p:txBody>
      </p:sp>
      <p:pic>
        <p:nvPicPr>
          <p:cNvPr id="2050" name="Picture 2" descr="Welcome — Opentrons Python API V2 Documentation">
            <a:extLst>
              <a:ext uri="{FF2B5EF4-FFF2-40B4-BE49-F238E27FC236}">
                <a16:creationId xmlns:a16="http://schemas.microsoft.com/office/drawing/2014/main" id="{7878E083-9B7E-8AA6-D996-6F07F9F2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27" y="4127174"/>
            <a:ext cx="1404257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nking | Nova Skin">
            <a:extLst>
              <a:ext uri="{FF2B5EF4-FFF2-40B4-BE49-F238E27FC236}">
                <a16:creationId xmlns:a16="http://schemas.microsoft.com/office/drawing/2014/main" id="{0FC090F4-F9C1-BC3F-7683-BA6A7218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197" y="3768084"/>
            <a:ext cx="575570" cy="10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pApi - Crunchbase Company Profile &amp; Funding">
            <a:extLst>
              <a:ext uri="{FF2B5EF4-FFF2-40B4-BE49-F238E27FC236}">
                <a16:creationId xmlns:a16="http://schemas.microsoft.com/office/drawing/2014/main" id="{5A79633C-29CE-1A2F-1980-6AD4AE03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4099137"/>
            <a:ext cx="793309" cy="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80AB38-DAFF-ED96-A78D-F4F5D88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3335059"/>
            <a:ext cx="587828" cy="5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0D29FE-C059-73FA-D838-E1B3F397B113}"/>
              </a:ext>
            </a:extLst>
          </p:cNvPr>
          <p:cNvCxnSpPr>
            <a:cxnSpLocks/>
          </p:cNvCxnSpPr>
          <p:nvPr/>
        </p:nvCxnSpPr>
        <p:spPr>
          <a:xfrm>
            <a:off x="5219090" y="4332824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07B902-CCE9-1280-A59A-7F2A0ED7E1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0339" y="2725106"/>
            <a:ext cx="1365473" cy="1075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E92ADB-8542-7B39-9A33-1D7D9AD9AAF4}"/>
              </a:ext>
            </a:extLst>
          </p:cNvPr>
          <p:cNvSpPr txBox="1"/>
          <p:nvPr/>
        </p:nvSpPr>
        <p:spPr>
          <a:xfrm>
            <a:off x="5493241" y="2943837"/>
            <a:ext cx="1146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Refine Code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60F1C-0544-BC17-AE6F-D0FBFDEB79C9}"/>
              </a:ext>
            </a:extLst>
          </p:cNvPr>
          <p:cNvCxnSpPr>
            <a:cxnSpLocks/>
          </p:cNvCxnSpPr>
          <p:nvPr/>
        </p:nvCxnSpPr>
        <p:spPr>
          <a:xfrm flipV="1">
            <a:off x="7940272" y="2581303"/>
            <a:ext cx="0" cy="97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17548E-F951-5B60-B37D-FF1DE60FC659}"/>
              </a:ext>
            </a:extLst>
          </p:cNvPr>
          <p:cNvSpPr txBox="1"/>
          <p:nvPr/>
        </p:nvSpPr>
        <p:spPr>
          <a:xfrm>
            <a:off x="7118527" y="2824450"/>
            <a:ext cx="9128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Code Skill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8FA2-3BE7-396C-2626-C3E7F5DCF1B4}"/>
              </a:ext>
            </a:extLst>
          </p:cNvPr>
          <p:cNvSpPr txBox="1"/>
          <p:nvPr/>
        </p:nvSpPr>
        <p:spPr>
          <a:xfrm>
            <a:off x="5145850" y="3960637"/>
            <a:ext cx="107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Verify 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30B7AC-0562-6DFC-F08A-4D7A0B7FE543}"/>
              </a:ext>
            </a:extLst>
          </p:cNvPr>
          <p:cNvSpPr txBox="1"/>
          <p:nvPr/>
        </p:nvSpPr>
        <p:spPr>
          <a:xfrm>
            <a:off x="3627244" y="821849"/>
            <a:ext cx="1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Code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AB7BC-15EC-4BA2-1168-74DE510DBA04}"/>
              </a:ext>
            </a:extLst>
          </p:cNvPr>
          <p:cNvCxnSpPr>
            <a:cxnSpLocks/>
          </p:cNvCxnSpPr>
          <p:nvPr/>
        </p:nvCxnSpPr>
        <p:spPr>
          <a:xfrm>
            <a:off x="1267821" y="2556283"/>
            <a:ext cx="0" cy="79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A404DC-36C2-7EED-2F69-11C4223FF8A4}"/>
              </a:ext>
            </a:extLst>
          </p:cNvPr>
          <p:cNvCxnSpPr>
            <a:cxnSpLocks/>
          </p:cNvCxnSpPr>
          <p:nvPr/>
        </p:nvCxnSpPr>
        <p:spPr>
          <a:xfrm flipV="1">
            <a:off x="1475729" y="2556724"/>
            <a:ext cx="0" cy="76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1EFF87-84FB-E8B9-92AF-0FD09A02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3" y="616369"/>
            <a:ext cx="2868116" cy="5405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F888E8-9B19-F379-0E98-0C597BB86D46}"/>
              </a:ext>
            </a:extLst>
          </p:cNvPr>
          <p:cNvSpPr txBox="1"/>
          <p:nvPr/>
        </p:nvSpPr>
        <p:spPr>
          <a:xfrm>
            <a:off x="7286163" y="994973"/>
            <a:ext cx="1767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Memory of Tasks</a:t>
            </a:r>
          </a:p>
        </p:txBody>
      </p:sp>
      <p:pic>
        <p:nvPicPr>
          <p:cNvPr id="2062" name="Picture 14" descr="Task decomposition tree. | Download Scientific Diagram">
            <a:extLst>
              <a:ext uri="{FF2B5EF4-FFF2-40B4-BE49-F238E27FC236}">
                <a16:creationId xmlns:a16="http://schemas.microsoft.com/office/drawing/2014/main" id="{C856C91E-FD7B-63E1-1F48-75B765DE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7" y="3523336"/>
            <a:ext cx="2100521" cy="11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4D744-3551-DF96-05C4-5F703342DFF9}"/>
              </a:ext>
            </a:extLst>
          </p:cNvPr>
          <p:cNvSpPr txBox="1"/>
          <p:nvPr/>
        </p:nvSpPr>
        <p:spPr>
          <a:xfrm>
            <a:off x="238635" y="2732721"/>
            <a:ext cx="12282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Decomp.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E8CE9-D020-FCF2-09A2-07D69271B5BD}"/>
              </a:ext>
            </a:extLst>
          </p:cNvPr>
          <p:cNvSpPr txBox="1"/>
          <p:nvPr/>
        </p:nvSpPr>
        <p:spPr>
          <a:xfrm>
            <a:off x="1856267" y="1316743"/>
            <a:ext cx="1012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Prompt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454B09-3460-FFED-825E-4C3413471367}"/>
              </a:ext>
            </a:extLst>
          </p:cNvPr>
          <p:cNvCxnSpPr/>
          <p:nvPr/>
        </p:nvCxnSpPr>
        <p:spPr>
          <a:xfrm flipH="1">
            <a:off x="6094139" y="1928469"/>
            <a:ext cx="698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D32B9641-B494-3BCD-BECF-02F236835F44}"/>
              </a:ext>
            </a:extLst>
          </p:cNvPr>
          <p:cNvSpPr txBox="1"/>
          <p:nvPr/>
        </p:nvSpPr>
        <p:spPr>
          <a:xfrm>
            <a:off x="6073805" y="1607004"/>
            <a:ext cx="9173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Retrieve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26FA719-A284-DC36-6E53-0931DEDC3596}"/>
              </a:ext>
            </a:extLst>
          </p:cNvPr>
          <p:cNvSpPr txBox="1"/>
          <p:nvPr/>
        </p:nvSpPr>
        <p:spPr>
          <a:xfrm>
            <a:off x="1582816" y="2660666"/>
            <a:ext cx="8412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Goal Tracking</a:t>
            </a:r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3A8B2690-186C-CF86-2932-3E507C66B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975" y="1308944"/>
            <a:ext cx="2157982" cy="116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4C878-DFEF-4277-63C3-A3FBAEED681F}"/>
              </a:ext>
            </a:extLst>
          </p:cNvPr>
          <p:cNvSpPr txBox="1"/>
          <p:nvPr/>
        </p:nvSpPr>
        <p:spPr>
          <a:xfrm>
            <a:off x="6769204" y="1647323"/>
            <a:ext cx="698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Skills</a:t>
            </a:r>
          </a:p>
        </p:txBody>
      </p:sp>
      <p:pic>
        <p:nvPicPr>
          <p:cNvPr id="102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4426E0FC-FBD7-A919-C98A-47E0010E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5" y="1576172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09D89-89C2-CB69-4F9A-AF34BD935190}"/>
              </a:ext>
            </a:extLst>
          </p:cNvPr>
          <p:cNvSpPr txBox="1"/>
          <p:nvPr/>
        </p:nvSpPr>
        <p:spPr>
          <a:xfrm>
            <a:off x="215801" y="1413916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63D43-519E-9612-ED31-89363512DB11}"/>
              </a:ext>
            </a:extLst>
          </p:cNvPr>
          <p:cNvSpPr txBox="1"/>
          <p:nvPr/>
        </p:nvSpPr>
        <p:spPr>
          <a:xfrm>
            <a:off x="1019871" y="1095691"/>
            <a:ext cx="8098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Agent</a:t>
            </a:r>
          </a:p>
        </p:txBody>
      </p:sp>
      <p:pic>
        <p:nvPicPr>
          <p:cNvPr id="1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B349EC81-02DF-BC81-EB73-4A5E6321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26" y="447915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48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04D2-F02A-E99A-35DD-CA45F1FA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0CF7-3A0D-47F2-08C7-F900ED09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59144"/>
            <a:ext cx="8372901" cy="3317082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LangChain</a:t>
            </a:r>
            <a:r>
              <a:rPr lang="en-US" dirty="0"/>
              <a:t> API to generate </a:t>
            </a:r>
            <a:r>
              <a:rPr lang="en-US" dirty="0" err="1"/>
              <a:t>Opentrons</a:t>
            </a:r>
            <a:r>
              <a:rPr lang="en-US" dirty="0"/>
              <a:t> python code </a:t>
            </a:r>
          </a:p>
          <a:p>
            <a:r>
              <a:rPr lang="en-US" dirty="0" err="1"/>
              <a:t>Opentrons</a:t>
            </a:r>
            <a:r>
              <a:rPr lang="en-US" dirty="0"/>
              <a:t> is a python </a:t>
            </a:r>
            <a:r>
              <a:rPr lang="en-US" dirty="0" err="1"/>
              <a:t>api</a:t>
            </a:r>
            <a:r>
              <a:rPr lang="en-US" dirty="0"/>
              <a:t> that is used to control liquid handling robots + thermocyclers </a:t>
            </a:r>
            <a:r>
              <a:rPr lang="en-US" dirty="0">
                <a:sym typeface="Wingdings" pitchFamily="2" charset="2"/>
              </a:rPr>
              <a:t> let’s generate some sample code</a:t>
            </a:r>
          </a:p>
          <a:p>
            <a:r>
              <a:rPr lang="en-US" dirty="0">
                <a:hlinkClick r:id="rId2"/>
              </a:rPr>
              <a:t>https://colab.research.google.com/drive/1MLKC9usK-rVZv42exuPgRV398hIHAfcZ?usp=sharing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A9615-45D4-822E-2ECC-F1F79EA28D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05EB-D23A-AC4B-AFFD-9FCE9F34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49" y="9544"/>
            <a:ext cx="8372901" cy="621711"/>
          </a:xfrm>
        </p:spPr>
        <p:txBody>
          <a:bodyPr/>
          <a:lstStyle/>
          <a:p>
            <a:r>
              <a:rPr lang="en-US" dirty="0"/>
              <a:t>Challenges in traditional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D2479-A29F-7D40-87B2-67F47DFD44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673E3-3F93-F54C-B996-C4526F6CC929}"/>
              </a:ext>
            </a:extLst>
          </p:cNvPr>
          <p:cNvSpPr txBox="1"/>
          <p:nvPr/>
        </p:nvSpPr>
        <p:spPr>
          <a:xfrm>
            <a:off x="500742" y="772769"/>
            <a:ext cx="8403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Traditional experimentation processes can be slow due to manual task execution, limiting the speed of discovery.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By automating tasks, autonomous labs streamline workflows and accelerate the experimentation process, enabling faster discovery and innovation.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D0D0D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Human labor is limited by the need for rest and breaks, reducing lab operational hours.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Robots and automated systems can operate continuously, 24/7, significantly increasing lab productivity by eliminating downtime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Challenge: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Manual experiments are prone to human error, leading to inconsistencies in data and a lack of reproducibility.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Solution: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Automation ensures precise and consistent execution of experiments, minimizing human error and enhancing the reliability and reproducibility of data.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AE23-7227-5346-A3A6-583C03C1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autonomous laboratory?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8CC6B-62A5-B64F-BABB-E065E1528D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330D-E396-8D45-8C62-40C86C4CFF45}"/>
              </a:ext>
            </a:extLst>
          </p:cNvPr>
          <p:cNvSpPr txBox="1"/>
          <p:nvPr/>
        </p:nvSpPr>
        <p:spPr>
          <a:xfrm>
            <a:off x="533402" y="1282396"/>
            <a:ext cx="36902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"/>
            <a:r>
              <a:rPr lang="en-US" dirty="0">
                <a:solidFill>
                  <a:srgbClr val="0D0D0D"/>
                </a:solidFill>
              </a:rPr>
              <a:t>A system that can perform scientific experiments and research with minimal human intervention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r>
              <a:rPr lang="en-US" b="1" dirty="0">
                <a:solidFill>
                  <a:srgbClr val="0D0D0D"/>
                </a:solidFill>
              </a:rPr>
              <a:t>What are the key components of SDL?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Robotic automation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AI-powered design</a:t>
            </a:r>
          </a:p>
          <a:p>
            <a:pPr marL="742932" lvl="1" indent="-285744">
              <a:buFont typeface="Arial" panose="020B0604020202020204" pitchFamily="34" charset="0"/>
              <a:buChar char="•"/>
            </a:pPr>
            <a:r>
              <a:rPr lang="en-US" dirty="0"/>
              <a:t>Closed-loop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23358-C3FE-C549-BCF3-386C8AECE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8"/>
          <a:stretch/>
        </p:blipFill>
        <p:spPr>
          <a:xfrm>
            <a:off x="4643651" y="1156718"/>
            <a:ext cx="4295306" cy="28300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765E5D-7AEB-FB49-88A0-5CA583222BCE}"/>
              </a:ext>
            </a:extLst>
          </p:cNvPr>
          <p:cNvSpPr txBox="1"/>
          <p:nvPr/>
        </p:nvSpPr>
        <p:spPr>
          <a:xfrm>
            <a:off x="4643651" y="4097866"/>
            <a:ext cx="382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Söhne"/>
              </a:rPr>
              <a:t>Rapid prototyping laboratory Setup at Argonne National Laboratory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ACBF-3165-2646-9CB4-32371867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3" y="236116"/>
            <a:ext cx="8372901" cy="445329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Agent-Based Code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A7684-195C-D34B-AD5B-B82ED856D9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35C6-D36C-B643-ACE6-4BCAC7AAFFA1}"/>
              </a:ext>
            </a:extLst>
          </p:cNvPr>
          <p:cNvSpPr txBox="1"/>
          <p:nvPr/>
        </p:nvSpPr>
        <p:spPr>
          <a:xfrm>
            <a:off x="478972" y="815294"/>
            <a:ext cx="4996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Unlike static manual scripts, agent based models can dynamically generate and adjust experimental protocols in real-time, responding to new data, experimental outcomes, or changing conditions.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C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handle complex, multi-faceted problems by breaking them down into smaller tasks managed by individual agents, facilitating more efficient problem-solving and decision-making processes.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A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re inherently scalable, capable of managing tasks ranging from simple to highly complex experimental designs, making them ideal for labs of any size and capability.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395E9-416C-043E-AC96-C259A074D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357" y="997393"/>
            <a:ext cx="3315867" cy="314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7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6418"/>
            <a:ext cx="8372901" cy="621711"/>
          </a:xfrm>
        </p:spPr>
        <p:txBody>
          <a:bodyPr/>
          <a:lstStyle/>
          <a:p>
            <a:r>
              <a:rPr lang="en-US" dirty="0"/>
              <a:t>What is AN AI AGENT?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095859"/>
            <a:ext cx="8372901" cy="2931856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improve over time through data analysis and feedback, enhancing their decision-making and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operate without the need for constant human guidance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They can adjust their actions and strategies in response to changing environments or 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can work together with other agents, sharing knowledge and tasks to achieve complex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771-BA37-724B-A99E-6329A940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58"/>
            <a:ext cx="8372901" cy="621711"/>
          </a:xfrm>
        </p:spPr>
        <p:txBody>
          <a:bodyPr/>
          <a:lstStyle/>
          <a:p>
            <a:r>
              <a:rPr lang="en-US" dirty="0"/>
              <a:t>Multi-Agent systems (MAS)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1CBB-B5CD-6E47-85D5-CE112E73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1774"/>
            <a:ext cx="8372901" cy="3703347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Multiple AI agents can collaborate, enhancing problem-solving and efficiency beyond what single agents can achieve</a:t>
            </a:r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Complex Problem Solving</a:t>
            </a:r>
          </a:p>
          <a:p>
            <a:pPr lvl="1"/>
            <a:r>
              <a:rPr lang="en-US" dirty="0"/>
              <a:t>Increased Efficiency</a:t>
            </a:r>
          </a:p>
          <a:p>
            <a:pPr lvl="1"/>
            <a:r>
              <a:rPr lang="en-US" dirty="0"/>
              <a:t>Robust System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MAS can expand more easily to accommodate larger or more complex tasks, adapting to the demand seamlessly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with different specialties can address varied aspects of a problem, leading to well-rounded and thorough solutions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in a MAS can learn from one another’s experiences, constantly evolving and optimizing collective strategies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1BF3E-B356-244E-907B-188106143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FCA0-D564-85A3-32FF-D6D8DAFD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66" y="-364463"/>
            <a:ext cx="7886700" cy="994172"/>
          </a:xfrm>
        </p:spPr>
        <p:txBody>
          <a:bodyPr/>
          <a:lstStyle/>
          <a:p>
            <a:r>
              <a:rPr lang="en-US" dirty="0"/>
              <a:t>Automating Labs with code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56A2-75A6-D58D-15AA-B313F081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9654"/>
            <a:ext cx="8450036" cy="2932865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Issue: Some lab protocols in biology are tedious (ex. liquid handling tasks such as serial dilution)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Potential Solution: We can use LLM-driven “agents” aka language models to generate/evaluate code → used to operate robots to carry out lab tasks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Input = lab experiment/information as a prompt → GPT Agent → code to control robot → executed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4F35E-18EF-C5D0-BA01-86F43EE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4" y="2887253"/>
            <a:ext cx="3373565" cy="1897631"/>
          </a:xfrm>
          <a:prstGeom prst="rect">
            <a:avLst/>
          </a:prstGeom>
        </p:spPr>
      </p:pic>
      <p:pic>
        <p:nvPicPr>
          <p:cNvPr id="6" name="Picture 4" descr="Doctor Steve | Nova Skin">
            <a:extLst>
              <a:ext uri="{FF2B5EF4-FFF2-40B4-BE49-F238E27FC236}">
                <a16:creationId xmlns:a16="http://schemas.microsoft.com/office/drawing/2014/main" id="{E9C71F5F-0895-FD10-DF74-B3397652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7" y="2887254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Detail Step Png Koleksi Nomer 47">
            <a:extLst>
              <a:ext uri="{FF2B5EF4-FFF2-40B4-BE49-F238E27FC236}">
                <a16:creationId xmlns:a16="http://schemas.microsoft.com/office/drawing/2014/main" id="{820D9F91-91A4-3200-C7C6-1B388ED0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63" y="3376346"/>
            <a:ext cx="1953107" cy="1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An example wet lab protocol (Kulkarni et al., 2018) | Download Scientific  Diagram">
            <a:extLst>
              <a:ext uri="{FF2B5EF4-FFF2-40B4-BE49-F238E27FC236}">
                <a16:creationId xmlns:a16="http://schemas.microsoft.com/office/drawing/2014/main" id="{761E6AA9-022C-23DF-C23E-032FEDBB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7" y="2803423"/>
            <a:ext cx="2126402" cy="20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78963-5FDB-3201-21E1-A506EE55014E}"/>
              </a:ext>
            </a:extLst>
          </p:cNvPr>
          <p:cNvCxnSpPr>
            <a:cxnSpLocks/>
          </p:cNvCxnSpPr>
          <p:nvPr/>
        </p:nvCxnSpPr>
        <p:spPr>
          <a:xfrm>
            <a:off x="2674187" y="3739143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DEBEE-B9C8-4670-FEFD-16C9D9614A62}"/>
              </a:ext>
            </a:extLst>
          </p:cNvPr>
          <p:cNvCxnSpPr>
            <a:cxnSpLocks/>
          </p:cNvCxnSpPr>
          <p:nvPr/>
        </p:nvCxnSpPr>
        <p:spPr>
          <a:xfrm>
            <a:off x="4697906" y="3735111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18475-3549-8519-E86E-F58A9F13A93B}"/>
              </a:ext>
            </a:extLst>
          </p:cNvPr>
          <p:cNvSpPr txBox="1"/>
          <p:nvPr/>
        </p:nvSpPr>
        <p:spPr>
          <a:xfrm>
            <a:off x="2755052" y="3159579"/>
            <a:ext cx="726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List of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61BD9-435A-AA26-2367-E528B84013CF}"/>
              </a:ext>
            </a:extLst>
          </p:cNvPr>
          <p:cNvSpPr txBox="1"/>
          <p:nvPr/>
        </p:nvSpPr>
        <p:spPr>
          <a:xfrm>
            <a:off x="4677763" y="3194690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E3818-E611-BF2C-4400-758A91D5AB42}"/>
              </a:ext>
            </a:extLst>
          </p:cNvPr>
          <p:cNvSpPr txBox="1"/>
          <p:nvPr/>
        </p:nvSpPr>
        <p:spPr>
          <a:xfrm>
            <a:off x="3817977" y="2587171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379069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8D5-F958-425F-390C-196776BD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– Easy to use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B959-DE9F-E5BD-78FB-6F6F57BB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239"/>
            <a:ext cx="8372901" cy="3317082"/>
          </a:xfrm>
        </p:spPr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a Python API that helps you compose prompts and send them into an LLM model (‘chain’) to generate responses, embeddings, etc.</a:t>
            </a:r>
          </a:p>
          <a:p>
            <a:r>
              <a:rPr lang="en-US" dirty="0"/>
              <a:t>We can “chain” LLM models together to create an ecosystem of language models for planning, code generation to execute a biology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7653-B042-5918-69B7-547B37A571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LangChain: A Framework for Harnessing LLM Potential | by Kushal V |  TechHappily | Medium">
            <a:extLst>
              <a:ext uri="{FF2B5EF4-FFF2-40B4-BE49-F238E27FC236}">
                <a16:creationId xmlns:a16="http://schemas.microsoft.com/office/drawing/2014/main" id="{C8096517-F3B2-D712-535B-16654396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27" y="2644367"/>
            <a:ext cx="5597745" cy="22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A661-6C9B-904A-5B55-AB429895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toward PCR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265E8-2607-D1E4-7BC5-658C8B19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Issue: We have a complex experiment that includes multiple preparation steps</a:t>
            </a:r>
          </a:p>
          <a:p>
            <a:r>
              <a:rPr lang="en-US" dirty="0"/>
              <a:t>Ex. Master mix preparation, thermocycling, all in one plate???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E00C-8799-E166-79E9-D2F1F1AAB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diagram of a person working on a machine&#10;&#10;Description automatically generated">
            <a:extLst>
              <a:ext uri="{FF2B5EF4-FFF2-40B4-BE49-F238E27FC236}">
                <a16:creationId xmlns:a16="http://schemas.microsoft.com/office/drawing/2014/main" id="{774FC66B-D502-824E-AC21-C18AC4A5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8" y="2149367"/>
            <a:ext cx="7834044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6204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831</TotalTime>
  <Words>1135</Words>
  <Application>Microsoft Macintosh PowerPoint</Application>
  <PresentationFormat>On-screen Show (16:9)</PresentationFormat>
  <Paragraphs>115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Söhne</vt:lpstr>
      <vt:lpstr>Wingdings</vt:lpstr>
      <vt:lpstr>presentation_16x9</vt:lpstr>
      <vt:lpstr>Using agents for autonomous labs</vt:lpstr>
      <vt:lpstr>Challenges in traditional Laboratory</vt:lpstr>
      <vt:lpstr>What is autonomous laboratory?</vt:lpstr>
      <vt:lpstr>Agent-Based Code Generation</vt:lpstr>
      <vt:lpstr>What is AN AI AGENT?</vt:lpstr>
      <vt:lpstr>Multi-Agent systems (MAS)</vt:lpstr>
      <vt:lpstr>Automating Labs with code Agents</vt:lpstr>
      <vt:lpstr>Langchain – Easy to use for LLMs</vt:lpstr>
      <vt:lpstr>Scaling toward PCR</vt:lpstr>
      <vt:lpstr>Example of what we do…</vt:lpstr>
      <vt:lpstr>System of Agents</vt:lpstr>
      <vt:lpstr>GOOGLE colab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Brian Alan Hsu</cp:lastModifiedBy>
  <cp:revision>41</cp:revision>
  <cp:lastPrinted>2015-09-08T15:35:42Z</cp:lastPrinted>
  <dcterms:created xsi:type="dcterms:W3CDTF">2018-07-03T17:34:09Z</dcterms:created>
  <dcterms:modified xsi:type="dcterms:W3CDTF">2024-04-02T16:44:35Z</dcterms:modified>
</cp:coreProperties>
</file>